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74"/>
    <p:restoredTop sz="94656"/>
  </p:normalViewPr>
  <p:slideViewPr>
    <p:cSldViewPr snapToGrid="0">
      <p:cViewPr varScale="1">
        <p:scale>
          <a:sx n="93" d="100"/>
          <a:sy n="93" d="100"/>
        </p:scale>
        <p:origin x="216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36EAE1-F237-47EE-8365-0658692D3771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005B5C-A71E-4EB4-8DCE-6B73C0ED404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Most weather forecast is accurate, but the real condition might be differ on each location</a:t>
          </a:r>
        </a:p>
      </dgm:t>
    </dgm:pt>
    <dgm:pt modelId="{4BCE92CF-C021-4F58-85D2-B36B5EDB7DB3}" type="parTrans" cxnId="{38B59A81-85A5-475A-B5F9-597F968004EA}">
      <dgm:prSet/>
      <dgm:spPr/>
      <dgm:t>
        <a:bodyPr/>
        <a:lstStyle/>
        <a:p>
          <a:endParaRPr lang="en-US"/>
        </a:p>
      </dgm:t>
    </dgm:pt>
    <dgm:pt modelId="{C0929F99-8593-4C5D-9D8B-4DDC2AA8D662}" type="sibTrans" cxnId="{38B59A81-85A5-475A-B5F9-597F968004EA}">
      <dgm:prSet/>
      <dgm:spPr/>
      <dgm:t>
        <a:bodyPr/>
        <a:lstStyle/>
        <a:p>
          <a:endParaRPr lang="en-US"/>
        </a:p>
      </dgm:t>
    </dgm:pt>
    <dgm:pt modelId="{40877E24-E41D-4A8B-8F56-B333EC9481F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Radar and satellite images cannot capture real condition on the ground </a:t>
          </a:r>
        </a:p>
      </dgm:t>
    </dgm:pt>
    <dgm:pt modelId="{942435AD-205E-459E-8005-2C2DAA4FF17B}" type="parTrans" cxnId="{57930293-177D-406E-AE7F-8D52E9AE20B2}">
      <dgm:prSet/>
      <dgm:spPr/>
      <dgm:t>
        <a:bodyPr/>
        <a:lstStyle/>
        <a:p>
          <a:endParaRPr lang="en-US"/>
        </a:p>
      </dgm:t>
    </dgm:pt>
    <dgm:pt modelId="{33991B30-7280-45A7-BD70-18CBFAA0B61C}" type="sibTrans" cxnId="{57930293-177D-406E-AE7F-8D52E9AE20B2}">
      <dgm:prSet/>
      <dgm:spPr/>
      <dgm:t>
        <a:bodyPr/>
        <a:lstStyle/>
        <a:p>
          <a:endParaRPr lang="en-US"/>
        </a:p>
      </dgm:t>
    </dgm:pt>
    <dgm:pt modelId="{7AC21543-830E-44CA-BB47-CA18B914D92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limited number of weather stations makes weather forecast verification slow</a:t>
          </a:r>
        </a:p>
      </dgm:t>
    </dgm:pt>
    <dgm:pt modelId="{BA96E0CE-1071-409D-B729-D3781B956B47}" type="parTrans" cxnId="{2354DB3D-DC92-42FC-BE15-25B7F7C44742}">
      <dgm:prSet/>
      <dgm:spPr/>
      <dgm:t>
        <a:bodyPr/>
        <a:lstStyle/>
        <a:p>
          <a:endParaRPr lang="en-US"/>
        </a:p>
      </dgm:t>
    </dgm:pt>
    <dgm:pt modelId="{3408613B-BED1-49FD-849C-F63DD78A95A6}" type="sibTrans" cxnId="{2354DB3D-DC92-42FC-BE15-25B7F7C44742}">
      <dgm:prSet/>
      <dgm:spPr/>
      <dgm:t>
        <a:bodyPr/>
        <a:lstStyle/>
        <a:p>
          <a:endParaRPr lang="en-US"/>
        </a:p>
      </dgm:t>
    </dgm:pt>
    <dgm:pt modelId="{B75A2EC2-9432-44BA-AAB5-CF0C5789243A}" type="pres">
      <dgm:prSet presAssocID="{4C36EAE1-F237-47EE-8365-0658692D3771}" presName="root" presStyleCnt="0">
        <dgm:presLayoutVars>
          <dgm:dir/>
          <dgm:resizeHandles val="exact"/>
        </dgm:presLayoutVars>
      </dgm:prSet>
      <dgm:spPr/>
    </dgm:pt>
    <dgm:pt modelId="{8E1FB121-D440-407E-A3DF-988E15B71C57}" type="pres">
      <dgm:prSet presAssocID="{EF005B5C-A71E-4EB4-8DCE-6B73C0ED4045}" presName="compNode" presStyleCnt="0"/>
      <dgm:spPr/>
    </dgm:pt>
    <dgm:pt modelId="{6252DDA9-D0D0-471A-A681-F35736BD6C20}" type="pres">
      <dgm:prSet presAssocID="{EF005B5C-A71E-4EB4-8DCE-6B73C0ED404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rtial Sun"/>
        </a:ext>
      </dgm:extLst>
    </dgm:pt>
    <dgm:pt modelId="{2ADF0143-C14F-4F69-A1D1-05B5D9BE58FA}" type="pres">
      <dgm:prSet presAssocID="{EF005B5C-A71E-4EB4-8DCE-6B73C0ED4045}" presName="spaceRect" presStyleCnt="0"/>
      <dgm:spPr/>
    </dgm:pt>
    <dgm:pt modelId="{2C936F99-06E9-4981-BE1F-AAF9947289BF}" type="pres">
      <dgm:prSet presAssocID="{EF005B5C-A71E-4EB4-8DCE-6B73C0ED4045}" presName="textRect" presStyleLbl="revTx" presStyleIdx="0" presStyleCnt="3">
        <dgm:presLayoutVars>
          <dgm:chMax val="1"/>
          <dgm:chPref val="1"/>
        </dgm:presLayoutVars>
      </dgm:prSet>
      <dgm:spPr/>
    </dgm:pt>
    <dgm:pt modelId="{35FFDC93-5FD4-4C38-ABD1-D2199B678865}" type="pres">
      <dgm:prSet presAssocID="{C0929F99-8593-4C5D-9D8B-4DDC2AA8D662}" presName="sibTrans" presStyleCnt="0"/>
      <dgm:spPr/>
    </dgm:pt>
    <dgm:pt modelId="{6AFED8CA-0D06-4CF9-BB7A-835946C6BC9C}" type="pres">
      <dgm:prSet presAssocID="{40877E24-E41D-4A8B-8F56-B333EC9481FD}" presName="compNode" presStyleCnt="0"/>
      <dgm:spPr/>
    </dgm:pt>
    <dgm:pt modelId="{EE331D8F-8DE7-4C74-B5B6-11B4A068B998}" type="pres">
      <dgm:prSet presAssocID="{40877E24-E41D-4A8B-8F56-B333EC9481F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atellite"/>
        </a:ext>
      </dgm:extLst>
    </dgm:pt>
    <dgm:pt modelId="{E522F0D9-082E-4EB3-874E-6FF2F95BDE56}" type="pres">
      <dgm:prSet presAssocID="{40877E24-E41D-4A8B-8F56-B333EC9481FD}" presName="spaceRect" presStyleCnt="0"/>
      <dgm:spPr/>
    </dgm:pt>
    <dgm:pt modelId="{D0101BF9-A47F-46CB-BB89-17C3305F2D56}" type="pres">
      <dgm:prSet presAssocID="{40877E24-E41D-4A8B-8F56-B333EC9481FD}" presName="textRect" presStyleLbl="revTx" presStyleIdx="1" presStyleCnt="3">
        <dgm:presLayoutVars>
          <dgm:chMax val="1"/>
          <dgm:chPref val="1"/>
        </dgm:presLayoutVars>
      </dgm:prSet>
      <dgm:spPr/>
    </dgm:pt>
    <dgm:pt modelId="{48AB51B7-1977-41F2-8478-4ECC74C94360}" type="pres">
      <dgm:prSet presAssocID="{33991B30-7280-45A7-BD70-18CBFAA0B61C}" presName="sibTrans" presStyleCnt="0"/>
      <dgm:spPr/>
    </dgm:pt>
    <dgm:pt modelId="{E7488749-7414-4152-9F4F-66CDF0E38364}" type="pres">
      <dgm:prSet presAssocID="{7AC21543-830E-44CA-BB47-CA18B914D927}" presName="compNode" presStyleCnt="0"/>
      <dgm:spPr/>
    </dgm:pt>
    <dgm:pt modelId="{816D8116-F6F9-4A35-970C-C7399AB06437}" type="pres">
      <dgm:prSet presAssocID="{7AC21543-830E-44CA-BB47-CA18B914D92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ning"/>
        </a:ext>
      </dgm:extLst>
    </dgm:pt>
    <dgm:pt modelId="{EB1C41A3-DEC4-457C-8F99-23AA39E42D7C}" type="pres">
      <dgm:prSet presAssocID="{7AC21543-830E-44CA-BB47-CA18B914D927}" presName="spaceRect" presStyleCnt="0"/>
      <dgm:spPr/>
    </dgm:pt>
    <dgm:pt modelId="{A36D79A6-CA7F-4ADC-B080-2565F0649181}" type="pres">
      <dgm:prSet presAssocID="{7AC21543-830E-44CA-BB47-CA18B914D92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354DB3D-DC92-42FC-BE15-25B7F7C44742}" srcId="{4C36EAE1-F237-47EE-8365-0658692D3771}" destId="{7AC21543-830E-44CA-BB47-CA18B914D927}" srcOrd="2" destOrd="0" parTransId="{BA96E0CE-1071-409D-B729-D3781B956B47}" sibTransId="{3408613B-BED1-49FD-849C-F63DD78A95A6}"/>
    <dgm:cxn modelId="{D390D558-156A-4C55-AF6C-53E00EEEE2E1}" type="presOf" srcId="{40877E24-E41D-4A8B-8F56-B333EC9481FD}" destId="{D0101BF9-A47F-46CB-BB89-17C3305F2D56}" srcOrd="0" destOrd="0" presId="urn:microsoft.com/office/officeart/2018/2/layout/IconLabelList"/>
    <dgm:cxn modelId="{38B59A81-85A5-475A-B5F9-597F968004EA}" srcId="{4C36EAE1-F237-47EE-8365-0658692D3771}" destId="{EF005B5C-A71E-4EB4-8DCE-6B73C0ED4045}" srcOrd="0" destOrd="0" parTransId="{4BCE92CF-C021-4F58-85D2-B36B5EDB7DB3}" sibTransId="{C0929F99-8593-4C5D-9D8B-4DDC2AA8D662}"/>
    <dgm:cxn modelId="{57930293-177D-406E-AE7F-8D52E9AE20B2}" srcId="{4C36EAE1-F237-47EE-8365-0658692D3771}" destId="{40877E24-E41D-4A8B-8F56-B333EC9481FD}" srcOrd="1" destOrd="0" parTransId="{942435AD-205E-459E-8005-2C2DAA4FF17B}" sibTransId="{33991B30-7280-45A7-BD70-18CBFAA0B61C}"/>
    <dgm:cxn modelId="{A1D2D3B0-2AE9-4580-AF1F-DD6796FB109E}" type="presOf" srcId="{7AC21543-830E-44CA-BB47-CA18B914D927}" destId="{A36D79A6-CA7F-4ADC-B080-2565F0649181}" srcOrd="0" destOrd="0" presId="urn:microsoft.com/office/officeart/2018/2/layout/IconLabelList"/>
    <dgm:cxn modelId="{8FE4AABD-1104-4318-8E27-D5CC56EEEF97}" type="presOf" srcId="{EF005B5C-A71E-4EB4-8DCE-6B73C0ED4045}" destId="{2C936F99-06E9-4981-BE1F-AAF9947289BF}" srcOrd="0" destOrd="0" presId="urn:microsoft.com/office/officeart/2018/2/layout/IconLabelList"/>
    <dgm:cxn modelId="{DBC2E1DE-07BC-4B9C-A626-27F8AF67AB4D}" type="presOf" srcId="{4C36EAE1-F237-47EE-8365-0658692D3771}" destId="{B75A2EC2-9432-44BA-AAB5-CF0C5789243A}" srcOrd="0" destOrd="0" presId="urn:microsoft.com/office/officeart/2018/2/layout/IconLabelList"/>
    <dgm:cxn modelId="{2A18C553-26DC-4B35-B774-D1DE20BE7B80}" type="presParOf" srcId="{B75A2EC2-9432-44BA-AAB5-CF0C5789243A}" destId="{8E1FB121-D440-407E-A3DF-988E15B71C57}" srcOrd="0" destOrd="0" presId="urn:microsoft.com/office/officeart/2018/2/layout/IconLabelList"/>
    <dgm:cxn modelId="{B708EA7E-DFC9-4DF7-9698-3C6EE346F07C}" type="presParOf" srcId="{8E1FB121-D440-407E-A3DF-988E15B71C57}" destId="{6252DDA9-D0D0-471A-A681-F35736BD6C20}" srcOrd="0" destOrd="0" presId="urn:microsoft.com/office/officeart/2018/2/layout/IconLabelList"/>
    <dgm:cxn modelId="{99F72C20-BFB0-4D6A-B749-C259357FDCDC}" type="presParOf" srcId="{8E1FB121-D440-407E-A3DF-988E15B71C57}" destId="{2ADF0143-C14F-4F69-A1D1-05B5D9BE58FA}" srcOrd="1" destOrd="0" presId="urn:microsoft.com/office/officeart/2018/2/layout/IconLabelList"/>
    <dgm:cxn modelId="{07A50DCD-AB2A-4544-9685-53AE32292E05}" type="presParOf" srcId="{8E1FB121-D440-407E-A3DF-988E15B71C57}" destId="{2C936F99-06E9-4981-BE1F-AAF9947289BF}" srcOrd="2" destOrd="0" presId="urn:microsoft.com/office/officeart/2018/2/layout/IconLabelList"/>
    <dgm:cxn modelId="{9094793B-2AE4-484F-BB4F-2E8842D7075E}" type="presParOf" srcId="{B75A2EC2-9432-44BA-AAB5-CF0C5789243A}" destId="{35FFDC93-5FD4-4C38-ABD1-D2199B678865}" srcOrd="1" destOrd="0" presId="urn:microsoft.com/office/officeart/2018/2/layout/IconLabelList"/>
    <dgm:cxn modelId="{AB4010E7-D0D2-4154-9730-8C258E22B30A}" type="presParOf" srcId="{B75A2EC2-9432-44BA-AAB5-CF0C5789243A}" destId="{6AFED8CA-0D06-4CF9-BB7A-835946C6BC9C}" srcOrd="2" destOrd="0" presId="urn:microsoft.com/office/officeart/2018/2/layout/IconLabelList"/>
    <dgm:cxn modelId="{EA5636B5-E46B-4027-AC21-F8757689B0DF}" type="presParOf" srcId="{6AFED8CA-0D06-4CF9-BB7A-835946C6BC9C}" destId="{EE331D8F-8DE7-4C74-B5B6-11B4A068B998}" srcOrd="0" destOrd="0" presId="urn:microsoft.com/office/officeart/2018/2/layout/IconLabelList"/>
    <dgm:cxn modelId="{CA39F31C-192C-44A7-841E-34596B441E1B}" type="presParOf" srcId="{6AFED8CA-0D06-4CF9-BB7A-835946C6BC9C}" destId="{E522F0D9-082E-4EB3-874E-6FF2F95BDE56}" srcOrd="1" destOrd="0" presId="urn:microsoft.com/office/officeart/2018/2/layout/IconLabelList"/>
    <dgm:cxn modelId="{B699B1D7-D054-4B93-826F-C7F126F4AD4F}" type="presParOf" srcId="{6AFED8CA-0D06-4CF9-BB7A-835946C6BC9C}" destId="{D0101BF9-A47F-46CB-BB89-17C3305F2D56}" srcOrd="2" destOrd="0" presId="urn:microsoft.com/office/officeart/2018/2/layout/IconLabelList"/>
    <dgm:cxn modelId="{7991A40D-6E08-42E3-BD94-01170D9CC4AD}" type="presParOf" srcId="{B75A2EC2-9432-44BA-AAB5-CF0C5789243A}" destId="{48AB51B7-1977-41F2-8478-4ECC74C94360}" srcOrd="3" destOrd="0" presId="urn:microsoft.com/office/officeart/2018/2/layout/IconLabelList"/>
    <dgm:cxn modelId="{B74A7B42-1B3B-49AD-94D6-CC68566237A7}" type="presParOf" srcId="{B75A2EC2-9432-44BA-AAB5-CF0C5789243A}" destId="{E7488749-7414-4152-9F4F-66CDF0E38364}" srcOrd="4" destOrd="0" presId="urn:microsoft.com/office/officeart/2018/2/layout/IconLabelList"/>
    <dgm:cxn modelId="{E1422CF9-9208-4E5C-B09A-2EABE61D2B3E}" type="presParOf" srcId="{E7488749-7414-4152-9F4F-66CDF0E38364}" destId="{816D8116-F6F9-4A35-970C-C7399AB06437}" srcOrd="0" destOrd="0" presId="urn:microsoft.com/office/officeart/2018/2/layout/IconLabelList"/>
    <dgm:cxn modelId="{94D1A7E7-91FD-4B41-B0CD-C581C1CFB209}" type="presParOf" srcId="{E7488749-7414-4152-9F4F-66CDF0E38364}" destId="{EB1C41A3-DEC4-457C-8F99-23AA39E42D7C}" srcOrd="1" destOrd="0" presId="urn:microsoft.com/office/officeart/2018/2/layout/IconLabelList"/>
    <dgm:cxn modelId="{3FDACEF1-0AF4-4369-B948-FC721665774D}" type="presParOf" srcId="{E7488749-7414-4152-9F4F-66CDF0E38364}" destId="{A36D79A6-CA7F-4ADC-B080-2565F064918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0824E1-A5AB-4150-BCC4-EA56E50E104A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0B3839-A77F-46FF-BA09-CD46B07C33A7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i="0"/>
            <a:t>Crowdsourcing can significantly increase the number of data points available for weather prediction</a:t>
          </a:r>
          <a:endParaRPr lang="en-US"/>
        </a:p>
      </dgm:t>
    </dgm:pt>
    <dgm:pt modelId="{93D4D39A-F648-4DEE-9ED0-75334DB9F5A2}" type="parTrans" cxnId="{D9366CED-1311-403B-B738-C9406FC27126}">
      <dgm:prSet/>
      <dgm:spPr/>
      <dgm:t>
        <a:bodyPr/>
        <a:lstStyle/>
        <a:p>
          <a:endParaRPr lang="en-US"/>
        </a:p>
      </dgm:t>
    </dgm:pt>
    <dgm:pt modelId="{37A03710-93E5-42D6-8B1C-EB6DD995B95E}" type="sibTrans" cxnId="{D9366CED-1311-403B-B738-C9406FC27126}">
      <dgm:prSet/>
      <dgm:spPr/>
      <dgm:t>
        <a:bodyPr/>
        <a:lstStyle/>
        <a:p>
          <a:endParaRPr lang="en-US"/>
        </a:p>
      </dgm:t>
    </dgm:pt>
    <dgm:pt modelId="{ABAFBB50-BEC5-4AE5-9642-E0DF39E8CD9A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i="0"/>
            <a:t>Crowdsourced data can offer real-time information on weather conditions, making it possible to track changes more quickly than with standard meteorological services. </a:t>
          </a:r>
          <a:endParaRPr lang="en-US"/>
        </a:p>
      </dgm:t>
    </dgm:pt>
    <dgm:pt modelId="{873E1BE3-604D-42DD-8904-496AC71E2B96}" type="parTrans" cxnId="{9259EEFB-0CCE-490A-AE73-1B7E2276BB2A}">
      <dgm:prSet/>
      <dgm:spPr/>
      <dgm:t>
        <a:bodyPr/>
        <a:lstStyle/>
        <a:p>
          <a:endParaRPr lang="en-US"/>
        </a:p>
      </dgm:t>
    </dgm:pt>
    <dgm:pt modelId="{1B4C9780-F6E9-406E-9027-452FF7E749A2}" type="sibTrans" cxnId="{9259EEFB-0CCE-490A-AE73-1B7E2276BB2A}">
      <dgm:prSet/>
      <dgm:spPr/>
      <dgm:t>
        <a:bodyPr/>
        <a:lstStyle/>
        <a:p>
          <a:endParaRPr lang="en-US"/>
        </a:p>
      </dgm:t>
    </dgm:pt>
    <dgm:pt modelId="{3D36EE0F-2900-4ED3-8A73-6DD0F34E9E51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i="0"/>
            <a:t>Crowdsourcing weather data encourages community participation and engagement</a:t>
          </a:r>
          <a:endParaRPr lang="en-US"/>
        </a:p>
      </dgm:t>
    </dgm:pt>
    <dgm:pt modelId="{FCFFFA7A-7F59-4903-8F78-25C46A690DB9}" type="parTrans" cxnId="{E68FC530-2DFC-48F4-BE1C-113A0D25B11E}">
      <dgm:prSet/>
      <dgm:spPr/>
      <dgm:t>
        <a:bodyPr/>
        <a:lstStyle/>
        <a:p>
          <a:endParaRPr lang="en-US"/>
        </a:p>
      </dgm:t>
    </dgm:pt>
    <dgm:pt modelId="{E4246CBE-DD0E-4F25-82C0-C086E07B4C1D}" type="sibTrans" cxnId="{E68FC530-2DFC-48F4-BE1C-113A0D25B11E}">
      <dgm:prSet/>
      <dgm:spPr/>
      <dgm:t>
        <a:bodyPr/>
        <a:lstStyle/>
        <a:p>
          <a:endParaRPr lang="en-US"/>
        </a:p>
      </dgm:t>
    </dgm:pt>
    <dgm:pt modelId="{3B5FA3D0-0859-4906-8BD8-CABD9C8776D9}" type="pres">
      <dgm:prSet presAssocID="{A60824E1-A5AB-4150-BCC4-EA56E50E104A}" presName="root" presStyleCnt="0">
        <dgm:presLayoutVars>
          <dgm:dir/>
          <dgm:resizeHandles val="exact"/>
        </dgm:presLayoutVars>
      </dgm:prSet>
      <dgm:spPr/>
    </dgm:pt>
    <dgm:pt modelId="{4CC7D925-8411-4163-B34A-EE219682E086}" type="pres">
      <dgm:prSet presAssocID="{260B3839-A77F-46FF-BA09-CD46B07C33A7}" presName="compNode" presStyleCnt="0"/>
      <dgm:spPr/>
    </dgm:pt>
    <dgm:pt modelId="{93436EDD-3FE3-4A22-8F8C-134AE0B6CC73}" type="pres">
      <dgm:prSet presAssocID="{260B3839-A77F-46FF-BA09-CD46B07C33A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ning"/>
        </a:ext>
      </dgm:extLst>
    </dgm:pt>
    <dgm:pt modelId="{C6C15B69-38C5-4871-92D5-4F6171707B44}" type="pres">
      <dgm:prSet presAssocID="{260B3839-A77F-46FF-BA09-CD46B07C33A7}" presName="spaceRect" presStyleCnt="0"/>
      <dgm:spPr/>
    </dgm:pt>
    <dgm:pt modelId="{28DADBA2-B391-4570-B0E9-064E0BCC5FD4}" type="pres">
      <dgm:prSet presAssocID="{260B3839-A77F-46FF-BA09-CD46B07C33A7}" presName="textRect" presStyleLbl="revTx" presStyleIdx="0" presStyleCnt="3">
        <dgm:presLayoutVars>
          <dgm:chMax val="1"/>
          <dgm:chPref val="1"/>
        </dgm:presLayoutVars>
      </dgm:prSet>
      <dgm:spPr/>
    </dgm:pt>
    <dgm:pt modelId="{994416B7-0469-4D2E-A5A5-10A1F3B16899}" type="pres">
      <dgm:prSet presAssocID="{37A03710-93E5-42D6-8B1C-EB6DD995B95E}" presName="sibTrans" presStyleCnt="0"/>
      <dgm:spPr/>
    </dgm:pt>
    <dgm:pt modelId="{4239605E-6A07-401D-9793-54CCE2B1F3E9}" type="pres">
      <dgm:prSet presAssocID="{ABAFBB50-BEC5-4AE5-9642-E0DF39E8CD9A}" presName="compNode" presStyleCnt="0"/>
      <dgm:spPr/>
    </dgm:pt>
    <dgm:pt modelId="{DB3EA83B-1D3E-438F-A19A-862DBD4B42C3}" type="pres">
      <dgm:prSet presAssocID="{ABAFBB50-BEC5-4AE5-9642-E0DF39E8CD9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iny scene"/>
        </a:ext>
      </dgm:extLst>
    </dgm:pt>
    <dgm:pt modelId="{05A40B4E-6593-4A27-A8DF-D1F8DBB2EB6F}" type="pres">
      <dgm:prSet presAssocID="{ABAFBB50-BEC5-4AE5-9642-E0DF39E8CD9A}" presName="spaceRect" presStyleCnt="0"/>
      <dgm:spPr/>
    </dgm:pt>
    <dgm:pt modelId="{274D2D0E-B2AC-4562-A8AF-6B1976D8FCAE}" type="pres">
      <dgm:prSet presAssocID="{ABAFBB50-BEC5-4AE5-9642-E0DF39E8CD9A}" presName="textRect" presStyleLbl="revTx" presStyleIdx="1" presStyleCnt="3">
        <dgm:presLayoutVars>
          <dgm:chMax val="1"/>
          <dgm:chPref val="1"/>
        </dgm:presLayoutVars>
      </dgm:prSet>
      <dgm:spPr/>
    </dgm:pt>
    <dgm:pt modelId="{D25E49B6-ADA7-47DB-AEDD-819DD4FCEB45}" type="pres">
      <dgm:prSet presAssocID="{1B4C9780-F6E9-406E-9027-452FF7E749A2}" presName="sibTrans" presStyleCnt="0"/>
      <dgm:spPr/>
    </dgm:pt>
    <dgm:pt modelId="{66D7584B-0C2F-4CF8-9020-6975066D58AA}" type="pres">
      <dgm:prSet presAssocID="{3D36EE0F-2900-4ED3-8A73-6DD0F34E9E51}" presName="compNode" presStyleCnt="0"/>
      <dgm:spPr/>
    </dgm:pt>
    <dgm:pt modelId="{2E29C876-2503-48EF-9249-51EEB489EB83}" type="pres">
      <dgm:prSet presAssocID="{3D36EE0F-2900-4ED3-8A73-6DD0F34E9E5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616BD798-2D82-4483-8A7E-4B8860B4EA20}" type="pres">
      <dgm:prSet presAssocID="{3D36EE0F-2900-4ED3-8A73-6DD0F34E9E51}" presName="spaceRect" presStyleCnt="0"/>
      <dgm:spPr/>
    </dgm:pt>
    <dgm:pt modelId="{150231AC-E1AA-4BB2-A3FC-0E5AEC359E9D}" type="pres">
      <dgm:prSet presAssocID="{3D36EE0F-2900-4ED3-8A73-6DD0F34E9E5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68FC530-2DFC-48F4-BE1C-113A0D25B11E}" srcId="{A60824E1-A5AB-4150-BCC4-EA56E50E104A}" destId="{3D36EE0F-2900-4ED3-8A73-6DD0F34E9E51}" srcOrd="2" destOrd="0" parTransId="{FCFFFA7A-7F59-4903-8F78-25C46A690DB9}" sibTransId="{E4246CBE-DD0E-4F25-82C0-C086E07B4C1D}"/>
    <dgm:cxn modelId="{B01DE361-517B-4A30-8227-B5F44DF187A3}" type="presOf" srcId="{3D36EE0F-2900-4ED3-8A73-6DD0F34E9E51}" destId="{150231AC-E1AA-4BB2-A3FC-0E5AEC359E9D}" srcOrd="0" destOrd="0" presId="urn:microsoft.com/office/officeart/2018/2/layout/IconLabelList"/>
    <dgm:cxn modelId="{6A2554A8-3655-42E4-9EDC-17636A58CF01}" type="presOf" srcId="{260B3839-A77F-46FF-BA09-CD46B07C33A7}" destId="{28DADBA2-B391-4570-B0E9-064E0BCC5FD4}" srcOrd="0" destOrd="0" presId="urn:microsoft.com/office/officeart/2018/2/layout/IconLabelList"/>
    <dgm:cxn modelId="{4E8698C8-8587-49E9-8AF1-E4DF96FF562E}" type="presOf" srcId="{ABAFBB50-BEC5-4AE5-9642-E0DF39E8CD9A}" destId="{274D2D0E-B2AC-4562-A8AF-6B1976D8FCAE}" srcOrd="0" destOrd="0" presId="urn:microsoft.com/office/officeart/2018/2/layout/IconLabelList"/>
    <dgm:cxn modelId="{C8635EDF-6ED0-46F4-975C-6DE04036D1C3}" type="presOf" srcId="{A60824E1-A5AB-4150-BCC4-EA56E50E104A}" destId="{3B5FA3D0-0859-4906-8BD8-CABD9C8776D9}" srcOrd="0" destOrd="0" presId="urn:microsoft.com/office/officeart/2018/2/layout/IconLabelList"/>
    <dgm:cxn modelId="{D9366CED-1311-403B-B738-C9406FC27126}" srcId="{A60824E1-A5AB-4150-BCC4-EA56E50E104A}" destId="{260B3839-A77F-46FF-BA09-CD46B07C33A7}" srcOrd="0" destOrd="0" parTransId="{93D4D39A-F648-4DEE-9ED0-75334DB9F5A2}" sibTransId="{37A03710-93E5-42D6-8B1C-EB6DD995B95E}"/>
    <dgm:cxn modelId="{9259EEFB-0CCE-490A-AE73-1B7E2276BB2A}" srcId="{A60824E1-A5AB-4150-BCC4-EA56E50E104A}" destId="{ABAFBB50-BEC5-4AE5-9642-E0DF39E8CD9A}" srcOrd="1" destOrd="0" parTransId="{873E1BE3-604D-42DD-8904-496AC71E2B96}" sibTransId="{1B4C9780-F6E9-406E-9027-452FF7E749A2}"/>
    <dgm:cxn modelId="{3EF09909-2AD0-4DCA-AC61-115624FEC447}" type="presParOf" srcId="{3B5FA3D0-0859-4906-8BD8-CABD9C8776D9}" destId="{4CC7D925-8411-4163-B34A-EE219682E086}" srcOrd="0" destOrd="0" presId="urn:microsoft.com/office/officeart/2018/2/layout/IconLabelList"/>
    <dgm:cxn modelId="{DE0814D8-8C9A-4CE5-A4E9-534B3163CD2A}" type="presParOf" srcId="{4CC7D925-8411-4163-B34A-EE219682E086}" destId="{93436EDD-3FE3-4A22-8F8C-134AE0B6CC73}" srcOrd="0" destOrd="0" presId="urn:microsoft.com/office/officeart/2018/2/layout/IconLabelList"/>
    <dgm:cxn modelId="{573B662E-D10B-41B5-8E8C-8E62130E1CD6}" type="presParOf" srcId="{4CC7D925-8411-4163-B34A-EE219682E086}" destId="{C6C15B69-38C5-4871-92D5-4F6171707B44}" srcOrd="1" destOrd="0" presId="urn:microsoft.com/office/officeart/2018/2/layout/IconLabelList"/>
    <dgm:cxn modelId="{F9C99282-9AA2-4F9C-808E-19A5F373FE43}" type="presParOf" srcId="{4CC7D925-8411-4163-B34A-EE219682E086}" destId="{28DADBA2-B391-4570-B0E9-064E0BCC5FD4}" srcOrd="2" destOrd="0" presId="urn:microsoft.com/office/officeart/2018/2/layout/IconLabelList"/>
    <dgm:cxn modelId="{2CCB085D-44C7-48AC-A681-BE314E7C798D}" type="presParOf" srcId="{3B5FA3D0-0859-4906-8BD8-CABD9C8776D9}" destId="{994416B7-0469-4D2E-A5A5-10A1F3B16899}" srcOrd="1" destOrd="0" presId="urn:microsoft.com/office/officeart/2018/2/layout/IconLabelList"/>
    <dgm:cxn modelId="{A3721C05-99B6-4165-B27D-93A00E8DAA48}" type="presParOf" srcId="{3B5FA3D0-0859-4906-8BD8-CABD9C8776D9}" destId="{4239605E-6A07-401D-9793-54CCE2B1F3E9}" srcOrd="2" destOrd="0" presId="urn:microsoft.com/office/officeart/2018/2/layout/IconLabelList"/>
    <dgm:cxn modelId="{306174F3-C9DC-489E-93C5-C67ED86D02C0}" type="presParOf" srcId="{4239605E-6A07-401D-9793-54CCE2B1F3E9}" destId="{DB3EA83B-1D3E-438F-A19A-862DBD4B42C3}" srcOrd="0" destOrd="0" presId="urn:microsoft.com/office/officeart/2018/2/layout/IconLabelList"/>
    <dgm:cxn modelId="{E380C1C7-A0FE-4B84-9CD7-FFC7C6E2B9C0}" type="presParOf" srcId="{4239605E-6A07-401D-9793-54CCE2B1F3E9}" destId="{05A40B4E-6593-4A27-A8DF-D1F8DBB2EB6F}" srcOrd="1" destOrd="0" presId="urn:microsoft.com/office/officeart/2018/2/layout/IconLabelList"/>
    <dgm:cxn modelId="{3E882486-0290-4014-B8B7-7F4B692463B0}" type="presParOf" srcId="{4239605E-6A07-401D-9793-54CCE2B1F3E9}" destId="{274D2D0E-B2AC-4562-A8AF-6B1976D8FCAE}" srcOrd="2" destOrd="0" presId="urn:microsoft.com/office/officeart/2018/2/layout/IconLabelList"/>
    <dgm:cxn modelId="{EE0C799C-553D-4B74-868D-32BCD36DC373}" type="presParOf" srcId="{3B5FA3D0-0859-4906-8BD8-CABD9C8776D9}" destId="{D25E49B6-ADA7-47DB-AEDD-819DD4FCEB45}" srcOrd="3" destOrd="0" presId="urn:microsoft.com/office/officeart/2018/2/layout/IconLabelList"/>
    <dgm:cxn modelId="{E4D5A2FA-48A3-42CD-B245-70AB8AD7A0CA}" type="presParOf" srcId="{3B5FA3D0-0859-4906-8BD8-CABD9C8776D9}" destId="{66D7584B-0C2F-4CF8-9020-6975066D58AA}" srcOrd="4" destOrd="0" presId="urn:microsoft.com/office/officeart/2018/2/layout/IconLabelList"/>
    <dgm:cxn modelId="{430E31D8-999D-4A3C-BD28-59415D33E79F}" type="presParOf" srcId="{66D7584B-0C2F-4CF8-9020-6975066D58AA}" destId="{2E29C876-2503-48EF-9249-51EEB489EB83}" srcOrd="0" destOrd="0" presId="urn:microsoft.com/office/officeart/2018/2/layout/IconLabelList"/>
    <dgm:cxn modelId="{7677617B-60EC-49C7-94D2-763E03292724}" type="presParOf" srcId="{66D7584B-0C2F-4CF8-9020-6975066D58AA}" destId="{616BD798-2D82-4483-8A7E-4B8860B4EA20}" srcOrd="1" destOrd="0" presId="urn:microsoft.com/office/officeart/2018/2/layout/IconLabelList"/>
    <dgm:cxn modelId="{EC946CC3-3418-4781-8C94-E5458CA86144}" type="presParOf" srcId="{66D7584B-0C2F-4CF8-9020-6975066D58AA}" destId="{150231AC-E1AA-4BB2-A3FC-0E5AEC359E9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52DDA9-D0D0-471A-A681-F35736BD6C20}">
      <dsp:nvSpPr>
        <dsp:cNvPr id="0" name=""/>
        <dsp:cNvSpPr/>
      </dsp:nvSpPr>
      <dsp:spPr>
        <a:xfrm>
          <a:off x="1212569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936F99-06E9-4981-BE1F-AAF9947289BF}">
      <dsp:nvSpPr>
        <dsp:cNvPr id="0" name=""/>
        <dsp:cNvSpPr/>
      </dsp:nvSpPr>
      <dsp:spPr>
        <a:xfrm>
          <a:off x="417971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Most weather forecast is accurate, but the real condition might be differ on each location</a:t>
          </a:r>
        </a:p>
      </dsp:txBody>
      <dsp:txXfrm>
        <a:off x="417971" y="2644140"/>
        <a:ext cx="2889450" cy="720000"/>
      </dsp:txXfrm>
    </dsp:sp>
    <dsp:sp modelId="{EE331D8F-8DE7-4C74-B5B6-11B4A068B998}">
      <dsp:nvSpPr>
        <dsp:cNvPr id="0" name=""/>
        <dsp:cNvSpPr/>
      </dsp:nvSpPr>
      <dsp:spPr>
        <a:xfrm>
          <a:off x="4607673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101BF9-A47F-46CB-BB89-17C3305F2D56}">
      <dsp:nvSpPr>
        <dsp:cNvPr id="0" name=""/>
        <dsp:cNvSpPr/>
      </dsp:nvSpPr>
      <dsp:spPr>
        <a:xfrm>
          <a:off x="3813074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Radar and satellite images cannot capture real condition on the ground </a:t>
          </a:r>
        </a:p>
      </dsp:txBody>
      <dsp:txXfrm>
        <a:off x="3813074" y="2644140"/>
        <a:ext cx="2889450" cy="720000"/>
      </dsp:txXfrm>
    </dsp:sp>
    <dsp:sp modelId="{816D8116-F6F9-4A35-970C-C7399AB06437}">
      <dsp:nvSpPr>
        <dsp:cNvPr id="0" name=""/>
        <dsp:cNvSpPr/>
      </dsp:nvSpPr>
      <dsp:spPr>
        <a:xfrm>
          <a:off x="8002777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6D79A6-CA7F-4ADC-B080-2565F0649181}">
      <dsp:nvSpPr>
        <dsp:cNvPr id="0" name=""/>
        <dsp:cNvSpPr/>
      </dsp:nvSpPr>
      <dsp:spPr>
        <a:xfrm>
          <a:off x="7208178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The limited number of weather stations makes weather forecast verification slow</a:t>
          </a:r>
        </a:p>
      </dsp:txBody>
      <dsp:txXfrm>
        <a:off x="7208178" y="2644140"/>
        <a:ext cx="28894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436EDD-3FE3-4A22-8F8C-134AE0B6CC73}">
      <dsp:nvSpPr>
        <dsp:cNvPr id="0" name=""/>
        <dsp:cNvSpPr/>
      </dsp:nvSpPr>
      <dsp:spPr>
        <a:xfrm>
          <a:off x="1212569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DADBA2-B391-4570-B0E9-064E0BCC5FD4}">
      <dsp:nvSpPr>
        <dsp:cNvPr id="0" name=""/>
        <dsp:cNvSpPr/>
      </dsp:nvSpPr>
      <dsp:spPr>
        <a:xfrm>
          <a:off x="417971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i="0" kern="1200"/>
            <a:t>Crowdsourcing can significantly increase the number of data points available for weather prediction</a:t>
          </a:r>
          <a:endParaRPr lang="en-US" sz="1100" kern="1200"/>
        </a:p>
      </dsp:txBody>
      <dsp:txXfrm>
        <a:off x="417971" y="2644140"/>
        <a:ext cx="2889450" cy="720000"/>
      </dsp:txXfrm>
    </dsp:sp>
    <dsp:sp modelId="{DB3EA83B-1D3E-438F-A19A-862DBD4B42C3}">
      <dsp:nvSpPr>
        <dsp:cNvPr id="0" name=""/>
        <dsp:cNvSpPr/>
      </dsp:nvSpPr>
      <dsp:spPr>
        <a:xfrm>
          <a:off x="4607673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4D2D0E-B2AC-4562-A8AF-6B1976D8FCAE}">
      <dsp:nvSpPr>
        <dsp:cNvPr id="0" name=""/>
        <dsp:cNvSpPr/>
      </dsp:nvSpPr>
      <dsp:spPr>
        <a:xfrm>
          <a:off x="3813074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i="0" kern="1200"/>
            <a:t>Crowdsourced data can offer real-time information on weather conditions, making it possible to track changes more quickly than with standard meteorological services. </a:t>
          </a:r>
          <a:endParaRPr lang="en-US" sz="1100" kern="1200"/>
        </a:p>
      </dsp:txBody>
      <dsp:txXfrm>
        <a:off x="3813074" y="2644140"/>
        <a:ext cx="2889450" cy="720000"/>
      </dsp:txXfrm>
    </dsp:sp>
    <dsp:sp modelId="{2E29C876-2503-48EF-9249-51EEB489EB83}">
      <dsp:nvSpPr>
        <dsp:cNvPr id="0" name=""/>
        <dsp:cNvSpPr/>
      </dsp:nvSpPr>
      <dsp:spPr>
        <a:xfrm>
          <a:off x="8002777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0231AC-E1AA-4BB2-A3FC-0E5AEC359E9D}">
      <dsp:nvSpPr>
        <dsp:cNvPr id="0" name=""/>
        <dsp:cNvSpPr/>
      </dsp:nvSpPr>
      <dsp:spPr>
        <a:xfrm>
          <a:off x="7208178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i="0" kern="1200"/>
            <a:t>Crowdsourcing weather data encourages community participation and engagement</a:t>
          </a:r>
          <a:endParaRPr lang="en-US" sz="1100" kern="1200"/>
        </a:p>
      </dsp:txBody>
      <dsp:txXfrm>
        <a:off x="7208178" y="2644140"/>
        <a:ext cx="28894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2.png>
</file>

<file path=ppt/media/image20.png>
</file>

<file path=ppt/media/image21.png>
</file>

<file path=ppt/media/image22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1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90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52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09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109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08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76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470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211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066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2/5/24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992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2/5/24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87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61" r:id="rId6"/>
    <p:sldLayoutId id="2147483756" r:id="rId7"/>
    <p:sldLayoutId id="2147483757" r:id="rId8"/>
    <p:sldLayoutId id="2147483758" r:id="rId9"/>
    <p:sldLayoutId id="2147483760" r:id="rId10"/>
    <p:sldLayoutId id="21474837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hyperlink" Target="https://www.metoffice.gov.uk/services/data/datapoin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Freeform: Shape 33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3574554-84CF-4FF0-B1BF-553245CC6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56" name="Freeform: Shape 39">
            <a:extLst>
              <a:ext uri="{FF2B5EF4-FFF2-40B4-BE49-F238E27FC236}">
                <a16:creationId xmlns:a16="http://schemas.microsoft.com/office/drawing/2014/main" id="{76C5E6D3-976B-41A7-B008-5BB4ADF44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8" name="Freeform: Shape 41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8BB27A-2928-3A45-C8B8-F8202866CD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765" y="324937"/>
            <a:ext cx="4024032" cy="2885715"/>
          </a:xfrm>
        </p:spPr>
        <p:txBody>
          <a:bodyPr>
            <a:normAutofit/>
          </a:bodyPr>
          <a:lstStyle/>
          <a:p>
            <a:r>
              <a:rPr lang="en-US" sz="3800"/>
              <a:t>Citizen Weather Reporter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81389-F31A-91B1-DD51-D03950552B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754" y="4862066"/>
            <a:ext cx="4024032" cy="771802"/>
          </a:xfrm>
        </p:spPr>
        <p:txBody>
          <a:bodyPr>
            <a:normAutofit/>
          </a:bodyPr>
          <a:lstStyle/>
          <a:p>
            <a:r>
              <a:rPr lang="en-US" dirty="0"/>
              <a:t>Satria Mitra Utama</a:t>
            </a:r>
          </a:p>
        </p:txBody>
      </p:sp>
      <p:sp>
        <p:nvSpPr>
          <p:cNvPr id="59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6" name="Graphic 212">
            <a:extLst>
              <a:ext uri="{FF2B5EF4-FFF2-40B4-BE49-F238E27FC236}">
                <a16:creationId xmlns:a16="http://schemas.microsoft.com/office/drawing/2014/main" id="{2A8D3863-50D5-4235-9082-36776BF4F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B85CB9A-F6F0-9A3D-98EA-8AFC9C3578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20" r="20232"/>
          <a:stretch/>
        </p:blipFill>
        <p:spPr>
          <a:xfrm>
            <a:off x="6601854" y="2313765"/>
            <a:ext cx="4773089" cy="4544235"/>
          </a:xfrm>
          <a:custGeom>
            <a:avLst/>
            <a:gdLst/>
            <a:ahLst/>
            <a:cxnLst/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</p:spPr>
      </p:pic>
      <p:grpSp>
        <p:nvGrpSpPr>
          <p:cNvPr id="48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49330" y="2740963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5" name="Oval 54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9306212-88FA-45BF-ABA3-1454AC42D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53B43BA-2098-2C2A-CC85-3849918CDCA4}"/>
              </a:ext>
            </a:extLst>
          </p:cNvPr>
          <p:cNvSpPr txBox="1">
            <a:spLocks/>
          </p:cNvSpPr>
          <p:nvPr/>
        </p:nvSpPr>
        <p:spPr>
          <a:xfrm>
            <a:off x="-634425" y="3162026"/>
            <a:ext cx="8582025" cy="6057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1000" dirty="0"/>
              <a:t>A crowdsourcing weather application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2FEE5AEE-AC41-4D67-4923-5D4F36DC1CF5}"/>
              </a:ext>
            </a:extLst>
          </p:cNvPr>
          <p:cNvSpPr txBox="1">
            <a:spLocks/>
          </p:cNvSpPr>
          <p:nvPr/>
        </p:nvSpPr>
        <p:spPr>
          <a:xfrm>
            <a:off x="199556" y="5496997"/>
            <a:ext cx="4024032" cy="771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spc="4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081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E4E3E-AA17-2D44-332F-0FA0728A6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76572-9715-3649-30B9-B5297B38F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ACC9169-1997-E6EE-4747-96C1CABEB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4057" y="1362954"/>
            <a:ext cx="3069470" cy="548173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DE4F814-E4A0-075A-923A-9F5BD3AB37EF}"/>
              </a:ext>
            </a:extLst>
          </p:cNvPr>
          <p:cNvSpPr/>
          <p:nvPr/>
        </p:nvSpPr>
        <p:spPr>
          <a:xfrm>
            <a:off x="1288473" y="2336708"/>
            <a:ext cx="3463636" cy="205518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User account </a:t>
            </a: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(username &amp; password)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User input (string)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User input (image)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02FC9D-0FDD-99EF-174C-1AC4E38A92EC}"/>
              </a:ext>
            </a:extLst>
          </p:cNvPr>
          <p:cNvSpPr/>
          <p:nvPr/>
        </p:nvSpPr>
        <p:spPr>
          <a:xfrm>
            <a:off x="1288472" y="4602582"/>
            <a:ext cx="3463636" cy="157438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Met Office API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Google Maps API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Firebase database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E073FF1-AB19-E613-CE3E-2973521F0CAC}"/>
              </a:ext>
            </a:extLst>
          </p:cNvPr>
          <p:cNvSpPr/>
          <p:nvPr/>
        </p:nvSpPr>
        <p:spPr>
          <a:xfrm>
            <a:off x="5554984" y="2399711"/>
            <a:ext cx="1828800" cy="37772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Update / display content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D9196D-79D0-2906-4E3D-8B7C000503D7}"/>
              </a:ext>
            </a:extLst>
          </p:cNvPr>
          <p:cNvCxnSpPr>
            <a:cxnSpLocks/>
          </p:cNvCxnSpPr>
          <p:nvPr/>
        </p:nvCxnSpPr>
        <p:spPr>
          <a:xfrm>
            <a:off x="4197927" y="2895600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430805C-940C-1629-932F-889E5915C883}"/>
              </a:ext>
            </a:extLst>
          </p:cNvPr>
          <p:cNvCxnSpPr>
            <a:cxnSpLocks/>
          </p:cNvCxnSpPr>
          <p:nvPr/>
        </p:nvCxnSpPr>
        <p:spPr>
          <a:xfrm>
            <a:off x="4156362" y="3574473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FD497CC-82C4-385F-F144-90675351F742}"/>
              </a:ext>
            </a:extLst>
          </p:cNvPr>
          <p:cNvCxnSpPr>
            <a:cxnSpLocks/>
          </p:cNvCxnSpPr>
          <p:nvPr/>
        </p:nvCxnSpPr>
        <p:spPr>
          <a:xfrm>
            <a:off x="4156362" y="4103819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513D306-5A47-293E-0E11-D7BA0306DBBF}"/>
              </a:ext>
            </a:extLst>
          </p:cNvPr>
          <p:cNvCxnSpPr>
            <a:cxnSpLocks/>
          </p:cNvCxnSpPr>
          <p:nvPr/>
        </p:nvCxnSpPr>
        <p:spPr>
          <a:xfrm>
            <a:off x="4156362" y="4865819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3E3AAD-C537-5BE9-B9F6-37E639B7CA65}"/>
              </a:ext>
            </a:extLst>
          </p:cNvPr>
          <p:cNvCxnSpPr>
            <a:cxnSpLocks/>
          </p:cNvCxnSpPr>
          <p:nvPr/>
        </p:nvCxnSpPr>
        <p:spPr>
          <a:xfrm>
            <a:off x="4156362" y="5378437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C273D81-C9AB-033D-CD31-92A7FA4FC8F9}"/>
              </a:ext>
            </a:extLst>
          </p:cNvPr>
          <p:cNvCxnSpPr>
            <a:cxnSpLocks/>
          </p:cNvCxnSpPr>
          <p:nvPr/>
        </p:nvCxnSpPr>
        <p:spPr>
          <a:xfrm>
            <a:off x="4197927" y="5907783"/>
            <a:ext cx="108065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0FFA9E0-BB39-B32D-623B-19675DA1A214}"/>
              </a:ext>
            </a:extLst>
          </p:cNvPr>
          <p:cNvCxnSpPr/>
          <p:nvPr/>
        </p:nvCxnSpPr>
        <p:spPr>
          <a:xfrm>
            <a:off x="7383784" y="4288337"/>
            <a:ext cx="804252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680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1" name="Oval 50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F0C2E5D-B08F-4A99-9D15-59D33148F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7167"/>
            <a:ext cx="1861854" cy="717514"/>
            <a:chOff x="0" y="238499"/>
            <a:chExt cx="1861854" cy="717514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7B8F35D-FB89-4C40-8A99-E46DDA021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rgbClr val="FFFFFF"/>
            </a:solidFill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E16C8D8F-10E9-4498-ABDB-0F923F8B68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E5A83E3-8A11-4492-BB6E-F5F224031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55FC669C-CD13-4F4A-AFFF-4029D34F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solidFill>
              <a:schemeClr val="tx1"/>
            </a:solidFill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6617B5AA-8A0D-41D3-B2EF-8BC53E3B7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72EB308-9A4E-4332-A908-22F2978D7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1F6598-E36D-E45B-6267-C3FEC76A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4952"/>
            <a:ext cx="4324642" cy="29396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b="1" cap="all" spc="1500">
                <a:ea typeface="Source Sans Pro SemiBold" panose="020B0603030403020204" pitchFamily="34" charset="0"/>
              </a:rPr>
              <a:t>User Personas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FEA9761C-7BB2-45E5-A5DB-A0B353624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8B53FC4-B831-A6E7-01BC-B8F5B8B98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634" r="-1" b="16135"/>
          <a:stretch/>
        </p:blipFill>
        <p:spPr>
          <a:xfrm>
            <a:off x="5694057" y="1073782"/>
            <a:ext cx="6232763" cy="4834716"/>
          </a:xfrm>
          <a:prstGeom prst="rect">
            <a:avLst/>
          </a:prstGeom>
          <a:ln w="28575">
            <a:noFill/>
          </a:ln>
        </p:spPr>
      </p:pic>
      <p:grpSp>
        <p:nvGrpSpPr>
          <p:cNvPr id="7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rgbClr val="FFFFFF"/>
          </a:solidFill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4" name="Graphic 185">
            <a:extLst>
              <a:ext uri="{FF2B5EF4-FFF2-40B4-BE49-F238E27FC236}">
                <a16:creationId xmlns:a16="http://schemas.microsoft.com/office/drawing/2014/main" id="{8B6BCBAB-41A5-4D6D-8C9B-55E3AA6F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55217F1-B506-4443-A399-CFFA441CD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CB8C0F31-7A0C-4630-A379-0B4719A1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2D43873-56D9-4AC1-AB59-A1E78D679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B2197D5-22E1-47CC-83CF-9E64CCD57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05DC5D97-506B-47F6-B9A7-D8FA26C88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6459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C1D1FA3-6212-4B97-9B1E-C7F81247C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C51958-04D4-4687-95A2-95DCDCF47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CF1A01-B610-C916-8151-EA9D3D68F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1854" y="633046"/>
            <a:ext cx="4834021" cy="1314996"/>
          </a:xfrm>
        </p:spPr>
        <p:txBody>
          <a:bodyPr anchor="b"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F1362-881F-E913-FA6C-D2F737CF0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1854" y="2125737"/>
            <a:ext cx="4834021" cy="40444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7200" dirty="0"/>
              <a:t>Thank you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Any questions ?</a:t>
            </a:r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FA725BDB-EB0B-D58F-D9E8-951FEC97B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5473" y="1200223"/>
            <a:ext cx="4072815" cy="4072815"/>
          </a:xfrm>
          <a:prstGeom prst="rect">
            <a:avLst/>
          </a:prstGeom>
        </p:spPr>
      </p:pic>
      <p:grpSp>
        <p:nvGrpSpPr>
          <p:cNvPr id="20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2997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8FA50-2EA9-6C39-B9E6-E91F59956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Issues</a:t>
            </a:r>
          </a:p>
        </p:txBody>
      </p:sp>
      <p:graphicFrame>
        <p:nvGraphicFramePr>
          <p:cNvPr id="33" name="Content Placeholder 2">
            <a:extLst>
              <a:ext uri="{FF2B5EF4-FFF2-40B4-BE49-F238E27FC236}">
                <a16:creationId xmlns:a16="http://schemas.microsoft.com/office/drawing/2014/main" id="{CD6EAC1D-E940-B3F1-BEBE-199BDB304DF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1292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48CFB-C82A-C054-0CE3-838AA2F88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2116CDC-6AA4-455A-CCBD-91FCA580983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3025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969A9-B249-6913-6615-A83A8D8CA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 up Design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332AA5-AFD6-11E4-1027-D65F4FBDBF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57" y="1690689"/>
            <a:ext cx="2001267" cy="357403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C4D23E-8B71-EA70-791E-35469E3F8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174" y="1690690"/>
            <a:ext cx="2001266" cy="35740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14A384-D634-ABC5-D3C1-B2E0AE85A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2690" y="1690690"/>
            <a:ext cx="2001266" cy="35740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3D640E-FE3B-DDEB-1E9F-0CF13303CA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4241" y="1690690"/>
            <a:ext cx="2001266" cy="357403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1455C1E-8758-D067-927E-A21CE5269A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3206" y="1690690"/>
            <a:ext cx="2001266" cy="3574037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B60AF6F3-B5B3-DBCC-202D-D244B65AD1EE}"/>
              </a:ext>
            </a:extLst>
          </p:cNvPr>
          <p:cNvSpPr txBox="1">
            <a:spLocks/>
          </p:cNvSpPr>
          <p:nvPr/>
        </p:nvSpPr>
        <p:spPr>
          <a:xfrm>
            <a:off x="211372" y="4716459"/>
            <a:ext cx="2259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Welcome Page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E15F73E-F689-3A65-66C2-C6A09C8BA3D9}"/>
              </a:ext>
            </a:extLst>
          </p:cNvPr>
          <p:cNvSpPr txBox="1">
            <a:spLocks/>
          </p:cNvSpPr>
          <p:nvPr/>
        </p:nvSpPr>
        <p:spPr>
          <a:xfrm>
            <a:off x="2655323" y="4757227"/>
            <a:ext cx="2259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Home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EBA1176-BFE5-65BE-DA03-3325C66FF95C}"/>
              </a:ext>
            </a:extLst>
          </p:cNvPr>
          <p:cNvSpPr txBox="1">
            <a:spLocks/>
          </p:cNvSpPr>
          <p:nvPr/>
        </p:nvSpPr>
        <p:spPr>
          <a:xfrm>
            <a:off x="4699051" y="4727680"/>
            <a:ext cx="2259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Maps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A11F6AA-A18A-360C-C803-A0670918E157}"/>
              </a:ext>
            </a:extLst>
          </p:cNvPr>
          <p:cNvSpPr txBox="1">
            <a:spLocks/>
          </p:cNvSpPr>
          <p:nvPr/>
        </p:nvSpPr>
        <p:spPr>
          <a:xfrm>
            <a:off x="6302109" y="4716458"/>
            <a:ext cx="2259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Publish a report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9228088-9FA4-470C-6840-851D9AC8A8C0}"/>
              </a:ext>
            </a:extLst>
          </p:cNvPr>
          <p:cNvSpPr txBox="1">
            <a:spLocks/>
          </p:cNvSpPr>
          <p:nvPr/>
        </p:nvSpPr>
        <p:spPr>
          <a:xfrm>
            <a:off x="8162973" y="4800230"/>
            <a:ext cx="200126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 err="1"/>
              <a:t>Crowsourced</a:t>
            </a:r>
            <a:r>
              <a:rPr lang="en-US" sz="1800" dirty="0"/>
              <a:t> reports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468CD3C-230A-36DB-990F-92A7764A29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4473" y="1690688"/>
            <a:ext cx="2001265" cy="3574037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67A2E69E-CFAB-F32D-98F1-799DFE02F35E}"/>
              </a:ext>
            </a:extLst>
          </p:cNvPr>
          <p:cNvSpPr txBox="1">
            <a:spLocks/>
          </p:cNvSpPr>
          <p:nvPr/>
        </p:nvSpPr>
        <p:spPr>
          <a:xfrm>
            <a:off x="10144988" y="4884002"/>
            <a:ext cx="200126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/>
              <a:t>Account</a:t>
            </a:r>
          </a:p>
        </p:txBody>
      </p:sp>
    </p:spTree>
    <p:extLst>
      <p:ext uri="{BB962C8B-B14F-4D97-AF65-F5344CB8AC3E}">
        <p14:creationId xmlns:p14="http://schemas.microsoft.com/office/powerpoint/2010/main" val="4240375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1BD00-A975-03D3-A825-8E284008A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C61C4-371E-810E-557B-B4D70C908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363692" cy="4351338"/>
          </a:xfr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Current weather based on locations</a:t>
            </a:r>
          </a:p>
          <a:p>
            <a:r>
              <a:rPr lang="en-US" dirty="0"/>
              <a:t>The source is from Met Office API </a:t>
            </a:r>
            <a:r>
              <a:rPr lang="en-US" dirty="0">
                <a:hlinkClick r:id="rId2"/>
              </a:rPr>
              <a:t>https://www.metoffice.gov.uk/services/data/datapoint</a:t>
            </a:r>
            <a:endParaRPr lang="en-US" dirty="0"/>
          </a:p>
          <a:p>
            <a:r>
              <a:rPr lang="en-US" dirty="0"/>
              <a:t>Show current weather and forecast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D3E7CA-DE0D-9FCF-0C58-1EDCE20D7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9628" y="1690688"/>
            <a:ext cx="2669935" cy="476820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36E67C0-F449-74CB-5FD1-F505D75925D3}"/>
              </a:ext>
            </a:extLst>
          </p:cNvPr>
          <p:cNvSpPr/>
          <p:nvPr/>
        </p:nvSpPr>
        <p:spPr>
          <a:xfrm>
            <a:off x="8201891" y="5458691"/>
            <a:ext cx="2507672" cy="8728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6F61A3-5791-491A-368C-95A5D764F409}"/>
              </a:ext>
            </a:extLst>
          </p:cNvPr>
          <p:cNvSpPr txBox="1"/>
          <p:nvPr/>
        </p:nvSpPr>
        <p:spPr>
          <a:xfrm>
            <a:off x="5624945" y="5525777"/>
            <a:ext cx="2881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Bottom Navigation Bar</a:t>
            </a:r>
          </a:p>
        </p:txBody>
      </p:sp>
    </p:spTree>
    <p:extLst>
      <p:ext uri="{BB962C8B-B14F-4D97-AF65-F5344CB8AC3E}">
        <p14:creationId xmlns:p14="http://schemas.microsoft.com/office/powerpoint/2010/main" val="2529873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E895-50D6-5388-B937-10D3C1092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3498C-D510-F44D-BF92-3337BE1B9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72891" cy="4351338"/>
          </a:xfrm>
        </p:spPr>
        <p:txBody>
          <a:bodyPr/>
          <a:lstStyle/>
          <a:p>
            <a:r>
              <a:rPr lang="en-US" dirty="0"/>
              <a:t>Show the point of crowdsourced information</a:t>
            </a:r>
          </a:p>
          <a:p>
            <a:r>
              <a:rPr lang="en-US" dirty="0"/>
              <a:t>Use Google maps API / map box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CDC5D6-EFBA-1505-D5D1-DA84BEC78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621" y="681037"/>
            <a:ext cx="3214253" cy="57402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5E13D3-BC17-D223-1F4B-54321CEBA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656" y="681037"/>
            <a:ext cx="3254312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143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2A3BE-65D6-0E87-C662-C312A6316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a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9F1CE-E51D-2CD2-2B0B-300C93777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69727" cy="4351338"/>
          </a:xfrm>
        </p:spPr>
        <p:txBody>
          <a:bodyPr/>
          <a:lstStyle/>
          <a:p>
            <a:r>
              <a:rPr lang="en-US" dirty="0"/>
              <a:t>Report weather around you</a:t>
            </a:r>
          </a:p>
          <a:p>
            <a:r>
              <a:rPr lang="en-US" dirty="0"/>
              <a:t>Choose weather type from a dropdown menu</a:t>
            </a:r>
          </a:p>
          <a:p>
            <a:r>
              <a:rPr lang="en-US" dirty="0"/>
              <a:t>Show your current location on maps</a:t>
            </a:r>
          </a:p>
          <a:p>
            <a:r>
              <a:rPr lang="en-US" dirty="0"/>
              <a:t>Take a picture or choose pictures from your phone of current weather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B3B78-B0D8-45EC-3052-C8C6B4756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9223" y="365125"/>
            <a:ext cx="3484577" cy="622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159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0589B-0BB6-494B-038B-2341A9423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Crowdsourced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FEA05-DCB7-753F-18D9-A65B8B415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00456" cy="4351338"/>
          </a:xfrm>
        </p:spPr>
        <p:txBody>
          <a:bodyPr/>
          <a:lstStyle/>
          <a:p>
            <a:r>
              <a:rPr lang="en-US" dirty="0"/>
              <a:t>Show crowdsourced weather reports from the user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56700E-1D70-B616-A006-509F28FED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521" y="365125"/>
            <a:ext cx="3514279" cy="627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00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9717-C781-2A68-315B-ED7FD5145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9A389-C92B-1785-11CA-BCD304A70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23509" cy="4351338"/>
          </a:xfrm>
        </p:spPr>
        <p:txBody>
          <a:bodyPr/>
          <a:lstStyle/>
          <a:p>
            <a:r>
              <a:rPr lang="en-US" dirty="0"/>
              <a:t>Show the user information and their submitted reports</a:t>
            </a:r>
          </a:p>
          <a:p>
            <a:r>
              <a:rPr lang="en-US" dirty="0"/>
              <a:t>Sign up and login page if they are not login yet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62AFCE-470F-A037-147E-D7F02D5CF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8638" y="1272174"/>
            <a:ext cx="2923309" cy="522070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730171-1645-50EB-E837-75D23A4C2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9491" y="1272174"/>
            <a:ext cx="2923309" cy="522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838404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258</Words>
  <Application>Microsoft Macintosh PowerPoint</Application>
  <PresentationFormat>Widescreen</PresentationFormat>
  <Paragraphs>54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Source Sans Pro</vt:lpstr>
      <vt:lpstr>Source Sans Pro SemiBold</vt:lpstr>
      <vt:lpstr>FunkyShapesVTI</vt:lpstr>
      <vt:lpstr>Citizen Weather Reporter</vt:lpstr>
      <vt:lpstr>Current Issues</vt:lpstr>
      <vt:lpstr>Benefits</vt:lpstr>
      <vt:lpstr>Mock up Design</vt:lpstr>
      <vt:lpstr>Home</vt:lpstr>
      <vt:lpstr>Maps</vt:lpstr>
      <vt:lpstr>Publish a report</vt:lpstr>
      <vt:lpstr>Crowdsourced Reports</vt:lpstr>
      <vt:lpstr>Account</vt:lpstr>
      <vt:lpstr>Data Input</vt:lpstr>
      <vt:lpstr>User Personas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Citizen Weather Reporter</dc:title>
  <dc:creator>Satria Mitra Utama</dc:creator>
  <cp:lastModifiedBy>Satria Mitra Utama</cp:lastModifiedBy>
  <cp:revision>2</cp:revision>
  <dcterms:created xsi:type="dcterms:W3CDTF">2024-02-05T16:12:51Z</dcterms:created>
  <dcterms:modified xsi:type="dcterms:W3CDTF">2024-02-05T19:39:36Z</dcterms:modified>
</cp:coreProperties>
</file>

<file path=docProps/thumbnail.jpeg>
</file>